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59" r:id="rId8"/>
    <p:sldId id="267" r:id="rId9"/>
    <p:sldId id="268" r:id="rId10"/>
    <p:sldId id="271" r:id="rId11"/>
    <p:sldId id="269" r:id="rId12"/>
    <p:sldId id="270" r:id="rId13"/>
    <p:sldId id="272" r:id="rId14"/>
    <p:sldId id="274" r:id="rId15"/>
    <p:sldId id="273" r:id="rId16"/>
    <p:sldId id="275" r:id="rId17"/>
    <p:sldId id="276" r:id="rId18"/>
    <p:sldId id="278" r:id="rId19"/>
    <p:sldId id="279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98" d="100"/>
          <a:sy n="98" d="100"/>
        </p:scale>
        <p:origin x="7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NAR Bence (OP-EXT)" userId="88eeff7a-802d-4848-bceb-f98f6f0d5313" providerId="ADAL" clId="{8267D21E-5037-4B3B-B726-ED9A09FDC72E}"/>
    <pc:docChg chg="modSld">
      <pc:chgData name="MOLNAR Bence (OP-EXT)" userId="88eeff7a-802d-4848-bceb-f98f6f0d5313" providerId="ADAL" clId="{8267D21E-5037-4B3B-B726-ED9A09FDC72E}" dt="2025-09-17T09:59:04.202" v="6" actId="20577"/>
      <pc:docMkLst>
        <pc:docMk/>
      </pc:docMkLst>
      <pc:sldChg chg="modSp mod">
        <pc:chgData name="MOLNAR Bence (OP-EXT)" userId="88eeff7a-802d-4848-bceb-f98f6f0d5313" providerId="ADAL" clId="{8267D21E-5037-4B3B-B726-ED9A09FDC72E}" dt="2025-09-17T09:59:04.202" v="6" actId="20577"/>
        <pc:sldMkLst>
          <pc:docMk/>
          <pc:sldMk cId="1870397542" sldId="264"/>
        </pc:sldMkLst>
        <pc:spChg chg="mod">
          <ac:chgData name="MOLNAR Bence (OP-EXT)" userId="88eeff7a-802d-4848-bceb-f98f6f0d5313" providerId="ADAL" clId="{8267D21E-5037-4B3B-B726-ED9A09FDC72E}" dt="2025-09-17T09:59:04.202" v="6" actId="20577"/>
          <ac:spMkLst>
            <pc:docMk/>
            <pc:sldMk cId="1870397542" sldId="264"/>
            <ac:spMk id="2" creationId="{73F1EA3A-8807-0FA5-1132-CF598B6312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" TargetMode="External"/><Relationship Id="rId3" Type="http://schemas.openxmlformats.org/officeDocument/2006/relationships/hyperlink" Target="https://www.oasis-open.org/committees/tc_home.php?wg_abbrev=legaldocml" TargetMode="External"/><Relationship Id="rId7" Type="http://schemas.openxmlformats.org/officeDocument/2006/relationships/hyperlink" Target="https://op.europa.eu/en/" TargetMode="External"/><Relationship Id="rId2" Type="http://schemas.openxmlformats.org/officeDocument/2006/relationships/hyperlink" Target="https://op.europa.eu/en/web/eu-vocabularies/akn4e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teroperable-europe.ec.europa.eu/" TargetMode="External"/><Relationship Id="rId5" Type="http://schemas.openxmlformats.org/officeDocument/2006/relationships/hyperlink" Target="https://digital-strategy.ec.europa.eu/en/activities/digital-programme" TargetMode="External"/><Relationship Id="rId4" Type="http://schemas.openxmlformats.org/officeDocument/2006/relationships/hyperlink" Target="https://interoperable-europe.ec.europa.eu/collection/justice-law-and-security/solution/leos-open-source-software-editing-legislation/release/52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asis-open.org/committees/tc_home.php?wg_abbrev=legaldoc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activities/digital-programme" TargetMode="External"/><Relationship Id="rId2" Type="http://schemas.openxmlformats.org/officeDocument/2006/relationships/hyperlink" Target="https://www.oasis-open.org/committees/tc_home.php?wg_abbrev=legaldoc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interoperable-europe.ec.europa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teroperable-europe.ec.europa.eu/collection/justice-law-and-security/solution/leos-open-source-software-editing-legislation/release/52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Alejo HERNÁNDEZ – Guillaume JACQUET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Publications Office of the European Union – OP.A.1 - </a:t>
            </a:r>
            <a:r>
              <a:rPr lang="en-US" dirty="0"/>
              <a:t>Data and Format </a:t>
            </a:r>
            <a:r>
              <a:rPr lang="en-US" dirty="0" err="1"/>
              <a:t>Standardisation</a:t>
            </a:r>
            <a:r>
              <a:rPr lang="en-US" dirty="0"/>
              <a:t> Services</a:t>
            </a:r>
            <a:r>
              <a:rPr lang="en-IE" dirty="0"/>
              <a:t> 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cap="all" dirty="0"/>
              <a:t>AKN4EU AS INTEROPERABLE FORMAT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0538" y="3005882"/>
            <a:ext cx="6081712" cy="279614"/>
          </a:xfrm>
        </p:spPr>
        <p:txBody>
          <a:bodyPr/>
          <a:lstStyle/>
          <a:p>
            <a:r>
              <a:rPr lang="en-US" cap="all" dirty="0"/>
              <a:t>format and structure description for EU Legislation and its impact on the EU publication process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05FB-36C2-DDC3-8D93-7A55AFEA5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EE19-0811-64E4-D4A2-D99C39C6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179418" cy="574448"/>
          </a:xfrm>
        </p:spPr>
        <p:txBody>
          <a:bodyPr/>
          <a:lstStyle/>
          <a:p>
            <a:r>
              <a:rPr lang="en-GB" b="1" dirty="0"/>
              <a:t>PUBLICATION DATAFLOW </a:t>
            </a:r>
            <a:br>
              <a:rPr lang="en-GB" b="1" dirty="0"/>
            </a:br>
            <a:r>
              <a:rPr lang="en-GB" b="1" dirty="0"/>
              <a:t>ADAPTATIONS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92EA6-1509-B6B4-F1C8-8C254F1E7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82EB-BC88-A891-15A9-12CE8B3A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5051896" cy="3616325"/>
          </a:xfrm>
        </p:spPr>
        <p:txBody>
          <a:bodyPr>
            <a:normAutofit/>
          </a:bodyPr>
          <a:lstStyle/>
          <a:p>
            <a:pPr fontAlgn="base"/>
            <a:r>
              <a:rPr lang="en-GB" sz="2400" dirty="0"/>
              <a:t>Pre-legislation​</a:t>
            </a:r>
          </a:p>
          <a:p>
            <a:pPr fontAlgn="base"/>
            <a:r>
              <a:rPr lang="en-GB" sz="2400" dirty="0"/>
              <a:t>Official Journal Manuscript​</a:t>
            </a:r>
          </a:p>
          <a:p>
            <a:pPr fontAlgn="base"/>
            <a:r>
              <a:rPr lang="en-GB" sz="2400" dirty="0"/>
              <a:t>Official Journal Act-by-Act​</a:t>
            </a:r>
          </a:p>
          <a:p>
            <a:pPr fontAlgn="base"/>
            <a:r>
              <a:rPr lang="en-GB" sz="2400" dirty="0"/>
              <a:t>Legislation Consolidation​</a:t>
            </a:r>
          </a:p>
          <a:p>
            <a:pPr fontAlgn="base"/>
            <a:r>
              <a:rPr lang="en-GB" sz="2400" dirty="0"/>
              <a:t>…</a:t>
            </a:r>
          </a:p>
        </p:txBody>
      </p:sp>
      <p:pic>
        <p:nvPicPr>
          <p:cNvPr id="8200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CE1518B-BCB4-2201-0D57-2401B6068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2"/>
          <a:stretch/>
        </p:blipFill>
        <p:spPr bwMode="auto">
          <a:xfrm>
            <a:off x="5774031" y="3744"/>
            <a:ext cx="3369969" cy="47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3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A40C8-1657-2C0D-3F6B-7B3BABB12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879A-4EC2-F51A-0F6E-90B85CD1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179418" cy="574448"/>
          </a:xfrm>
        </p:spPr>
        <p:txBody>
          <a:bodyPr/>
          <a:lstStyle/>
          <a:p>
            <a:r>
              <a:rPr lang="en-GB" b="1" dirty="0"/>
              <a:t>PUBLICATION DATAFLOW</a:t>
            </a:r>
            <a:br>
              <a:rPr lang="en-GB" b="1" dirty="0"/>
            </a:br>
            <a:r>
              <a:rPr lang="en-GB" b="1" dirty="0"/>
              <a:t>ADAPTATIONS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79D21-643D-9848-5436-B56B9E0E7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CAC4-4DDC-0C3A-F4F7-5E88A6FE4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5051896" cy="3616325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Editing solution​</a:t>
            </a:r>
          </a:p>
          <a:p>
            <a:pPr fontAlgn="base"/>
            <a:r>
              <a:rPr lang="en-GB" dirty="0"/>
              <a:t>Format conversion​</a:t>
            </a:r>
          </a:p>
          <a:p>
            <a:pPr fontAlgn="base"/>
            <a:r>
              <a:rPr lang="en-GB" dirty="0"/>
              <a:t>Format validation</a:t>
            </a:r>
          </a:p>
        </p:txBody>
      </p:sp>
      <p:pic>
        <p:nvPicPr>
          <p:cNvPr id="9218" name="Picture 2" descr="A diagram of a company&#10;&#10;AI-generated content may be incorrect.">
            <a:extLst>
              <a:ext uri="{FF2B5EF4-FFF2-40B4-BE49-F238E27FC236}">
                <a16:creationId xmlns:a16="http://schemas.microsoft.com/office/drawing/2014/main" id="{BB23606E-FB26-A08E-1207-8DF11F61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90" y="0"/>
            <a:ext cx="3867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8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81D59-54D7-2BF7-7F84-1BA587CF5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277A-E58F-6927-6933-E3912CB9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179418" cy="574448"/>
          </a:xfrm>
        </p:spPr>
        <p:txBody>
          <a:bodyPr/>
          <a:lstStyle/>
          <a:p>
            <a:r>
              <a:rPr lang="en-GB" b="1" dirty="0"/>
              <a:t>DISSEMINATION FORMATS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D4FFF-F420-497F-F139-1CF8C49D7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17D9-3CFB-AA8C-1F12-59679805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872015" cy="3616325"/>
          </a:xfrm>
        </p:spPr>
        <p:txBody>
          <a:bodyPr>
            <a:normAutofit/>
          </a:bodyPr>
          <a:lstStyle/>
          <a:p>
            <a:pPr fontAlgn="base"/>
            <a:r>
              <a:rPr lang="en-GB" sz="2400" dirty="0" err="1"/>
              <a:t>EUR-Lex</a:t>
            </a:r>
            <a:r>
              <a:rPr lang="en-GB" sz="2400" dirty="0"/>
              <a:t> as dissemination example where conversion is required​</a:t>
            </a:r>
          </a:p>
          <a:p>
            <a:pPr lvl="1" fontAlgn="base"/>
            <a:r>
              <a:rPr lang="en-GB" dirty="0"/>
              <a:t>AKN4EU (XML)​</a:t>
            </a:r>
          </a:p>
          <a:p>
            <a:pPr lvl="1" fontAlgn="base"/>
            <a:r>
              <a:rPr lang="en-GB" dirty="0"/>
              <a:t>HTML​</a:t>
            </a:r>
          </a:p>
          <a:p>
            <a:pPr lvl="1" fontAlgn="base"/>
            <a:r>
              <a:rPr lang="en-GB" dirty="0"/>
              <a:t>PDF</a:t>
            </a:r>
          </a:p>
        </p:txBody>
      </p:sp>
      <p:pic>
        <p:nvPicPr>
          <p:cNvPr id="10242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1E8C9F-00D9-5947-7FB8-5420D917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92" y="849088"/>
            <a:ext cx="4573546" cy="38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7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2A0F-9AFE-A3C7-7D86-0AECE18D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D79B-C785-D01A-BB45-DC1FA0C9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179418" cy="574448"/>
          </a:xfrm>
        </p:spPr>
        <p:txBody>
          <a:bodyPr/>
          <a:lstStyle/>
          <a:p>
            <a:r>
              <a:rPr lang="en-GB" b="1" dirty="0"/>
              <a:t>ADDED VALUE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86AB0-68F1-C7AB-9308-9847B290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EFF1-25BF-D5ED-C3E1-C5285A20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872015" cy="3616325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Structured and machine-readable legal data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Interoperability, traceability, efficiency ​</a:t>
            </a:r>
          </a:p>
          <a:p>
            <a:pPr fontAlgn="base"/>
            <a:r>
              <a:rPr lang="en-GB" dirty="0"/>
              <a:t>Collaborative work​</a:t>
            </a:r>
          </a:p>
          <a:p>
            <a:pPr fontAlgn="base"/>
            <a:r>
              <a:rPr lang="en-GB" dirty="0"/>
              <a:t>Cost-savings (automation,​</a:t>
            </a:r>
            <a:br>
              <a:rPr lang="en-GB" dirty="0"/>
            </a:br>
            <a:r>
              <a:rPr lang="en-GB" dirty="0"/>
              <a:t>remove conversions)</a:t>
            </a:r>
          </a:p>
        </p:txBody>
      </p:sp>
      <p:pic>
        <p:nvPicPr>
          <p:cNvPr id="11266" name="Picture 2" descr="A blue puzzle piece missing from a hole&#10;&#10;AI-generated content may be incorrect.">
            <a:extLst>
              <a:ext uri="{FF2B5EF4-FFF2-40B4-BE49-F238E27FC236}">
                <a16:creationId xmlns:a16="http://schemas.microsoft.com/office/drawing/2014/main" id="{97777ACC-D866-DAF6-9919-A78470FB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63" y="0"/>
            <a:ext cx="56705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3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F79A-1CC0-509B-74BB-C277950D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E0C1-97AC-1EBA-26B8-EBD2BBA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179418" cy="574448"/>
          </a:xfrm>
        </p:spPr>
        <p:txBody>
          <a:bodyPr/>
          <a:lstStyle/>
          <a:p>
            <a:r>
              <a:rPr lang="en-GB" b="1" dirty="0"/>
              <a:t>EXPLORE MORE!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33FDF-B929-6DCF-4678-1049C3581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193CC-6517-E853-A490-695EC942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8003027" cy="3616325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GB" dirty="0"/>
              <a:t>AKN4EU standard</a:t>
            </a:r>
            <a:r>
              <a:rPr lang="en-US" dirty="0"/>
              <a:t>​</a:t>
            </a:r>
          </a:p>
          <a:p>
            <a:pPr lvl="1" fontAlgn="base"/>
            <a:r>
              <a:rPr lang="en-GB" u="sng" dirty="0">
                <a:hlinkClick r:id="rId2"/>
              </a:rPr>
              <a:t>https://op.europa.eu/en/web/eu-vocabularies/akn4eu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Oasis </a:t>
            </a:r>
            <a:r>
              <a:rPr lang="en-GB" dirty="0" err="1"/>
              <a:t>LegalDocumentML</a:t>
            </a:r>
            <a:r>
              <a:rPr lang="en-GB" dirty="0"/>
              <a:t> TC​</a:t>
            </a:r>
          </a:p>
          <a:p>
            <a:pPr lvl="1" fontAlgn="base"/>
            <a:r>
              <a:rPr lang="es-ES" u="sng" dirty="0">
                <a:hlinkClick r:id="rId3"/>
              </a:rPr>
              <a:t>OASIS </a:t>
            </a:r>
            <a:r>
              <a:rPr lang="es-ES" u="sng" dirty="0" err="1">
                <a:hlinkClick r:id="rId3"/>
              </a:rPr>
              <a:t>LegalDocumentML</a:t>
            </a:r>
            <a:r>
              <a:rPr lang="es-ES" u="sng" dirty="0">
                <a:hlinkClick r:id="rId3"/>
              </a:rPr>
              <a:t> (</a:t>
            </a:r>
            <a:r>
              <a:rPr lang="es-ES" u="sng" dirty="0" err="1">
                <a:hlinkClick r:id="rId3"/>
              </a:rPr>
              <a:t>LegalDocML</a:t>
            </a:r>
            <a:r>
              <a:rPr lang="es-ES" u="sng" dirty="0">
                <a:hlinkClick r:id="rId3"/>
              </a:rPr>
              <a:t>) TC | OASIS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LEOS AKN4EU editor​</a:t>
            </a:r>
          </a:p>
          <a:p>
            <a:pPr lvl="1" fontAlgn="base"/>
            <a:r>
              <a:rPr lang="en-GB" u="sng" dirty="0">
                <a:hlinkClick r:id="rId4"/>
              </a:rPr>
              <a:t>LEOS | Interoperable Europe Portal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Digital Europe Programme​</a:t>
            </a:r>
          </a:p>
          <a:p>
            <a:pPr lvl="1" fontAlgn="base"/>
            <a:r>
              <a:rPr lang="en-GB" u="sng" dirty="0">
                <a:hlinkClick r:id="rId5"/>
              </a:rPr>
              <a:t>https://digital-strategy.ec.europa.eu/en/activities/digital-programme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Interoperable Europe Portal​</a:t>
            </a:r>
          </a:p>
          <a:p>
            <a:pPr lvl="1" fontAlgn="base"/>
            <a:r>
              <a:rPr lang="en-GB" u="sng" dirty="0">
                <a:hlinkClick r:id="rId6"/>
              </a:rPr>
              <a:t>https://interoperable-europe.ec.europa.eu/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Publications Office of the European Union​</a:t>
            </a:r>
          </a:p>
          <a:p>
            <a:pPr lvl="1" fontAlgn="base"/>
            <a:r>
              <a:rPr lang="en-GB" u="sng" dirty="0">
                <a:hlinkClick r:id="rId7"/>
              </a:rPr>
              <a:t>https://op.europa.eu/en/</a:t>
            </a:r>
            <a:r>
              <a:rPr lang="en-GB" dirty="0"/>
              <a:t>​</a:t>
            </a:r>
          </a:p>
          <a:p>
            <a:pPr fontAlgn="base"/>
            <a:r>
              <a:rPr lang="en-GB" dirty="0" err="1"/>
              <a:t>EUR-Lex</a:t>
            </a:r>
            <a:r>
              <a:rPr lang="en-US" dirty="0"/>
              <a:t>​</a:t>
            </a:r>
          </a:p>
          <a:p>
            <a:pPr lvl="1" fontAlgn="base"/>
            <a:r>
              <a:rPr lang="en-GB" u="sng" dirty="0">
                <a:hlinkClick r:id="rId8"/>
              </a:rPr>
              <a:t>https://eur-lex.europa.eu/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9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/>
              <a:t>!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dirty="0"/>
              <a:t>OP-AKN4EU@publications.europa.eu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AKN4EU: Shaping the Future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cap="all" dirty="0"/>
              <a:t>of Legal Information Exchange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98E09D-068B-30ED-B127-1810FC666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88282"/>
            <a:ext cx="7886700" cy="30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6237-EA5B-86EE-666C-E7D06704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49E999-9386-0343-3563-B4AD7F0E23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1A0B82-B5D3-0F62-9817-228406BC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9F0FF-17B7-15D9-37D4-9C7B8ED00A8B}"/>
              </a:ext>
            </a:extLst>
          </p:cNvPr>
          <p:cNvSpPr txBox="1">
            <a:spLocks/>
          </p:cNvSpPr>
          <p:nvPr/>
        </p:nvSpPr>
        <p:spPr>
          <a:xfrm>
            <a:off x="4059323" y="3803278"/>
            <a:ext cx="5344434" cy="1128372"/>
          </a:xfrm>
          <a:prstGeom prst="rect">
            <a:avLst/>
          </a:prstGeom>
        </p:spPr>
        <p:txBody>
          <a:bodyPr/>
          <a:lstStyle>
            <a:defPPr>
              <a:defRPr lang="en-LU"/>
            </a:defPPr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4"/>
                </a:solidFill>
              </a:rPr>
              <a:t>Interoperability: </a:t>
            </a:r>
            <a:r>
              <a:rPr lang="en-US" sz="2200" b="1" dirty="0"/>
              <a:t>ability of two systems to communicate and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64160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D2DD7-A79D-44D8-B2AA-8106E85B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527F-D5D4-DD9F-6942-ABB7DCB7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How does it work?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A99D2-F275-2621-3490-4749507E38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E94A-CA4F-6E64-0385-2865C3DF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4766958" cy="361632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Collaborative standard </a:t>
            </a:r>
          </a:p>
          <a:p>
            <a:pPr fontAlgn="base"/>
            <a:r>
              <a:rPr lang="en-US" dirty="0"/>
              <a:t>Development based on business needs of EU institutions​</a:t>
            </a:r>
          </a:p>
          <a:p>
            <a:pPr fontAlgn="base"/>
            <a:r>
              <a:rPr lang="en-US" dirty="0"/>
              <a:t>Application of </a:t>
            </a:r>
            <a:r>
              <a:rPr lang="en-US" u="sng" dirty="0">
                <a:hlinkClick r:id="rId2"/>
              </a:rPr>
              <a:t>Akoma </a:t>
            </a:r>
            <a:r>
              <a:rPr lang="en-US" u="sng" dirty="0" err="1">
                <a:hlinkClick r:id="rId2"/>
              </a:rPr>
              <a:t>Ntoso</a:t>
            </a:r>
            <a:r>
              <a:rPr lang="en-US" dirty="0"/>
              <a:t> standard in EU context​</a:t>
            </a:r>
          </a:p>
          <a:p>
            <a:pPr fontAlgn="base"/>
            <a:r>
              <a:rPr lang="en-US" dirty="0"/>
              <a:t>Framed by the </a:t>
            </a:r>
            <a:r>
              <a:rPr lang="en-US" b="1" dirty="0"/>
              <a:t>Interinstitutional Metadata and Formats Committee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Initial focus on​</a:t>
            </a:r>
          </a:p>
          <a:p>
            <a:pPr lvl="1" fontAlgn="base"/>
            <a:r>
              <a:rPr lang="en-IE" dirty="0"/>
              <a:t>Ordinary Legislative Procedure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Other legislative acts of the EU</a:t>
            </a:r>
            <a:r>
              <a:rPr lang="en-US" dirty="0"/>
              <a:t>​</a:t>
            </a:r>
          </a:p>
          <a:p>
            <a:pPr fontAlgn="base"/>
            <a:r>
              <a:rPr lang="en-IE" dirty="0"/>
              <a:t>Interest from Member States</a:t>
            </a:r>
            <a:endParaRPr lang="en-US" dirty="0"/>
          </a:p>
          <a:p>
            <a:endParaRPr lang="en-IE" dirty="0"/>
          </a:p>
        </p:txBody>
      </p:sp>
      <p:pic>
        <p:nvPicPr>
          <p:cNvPr id="3074" name="Picture 2" descr="Imagen que contiene cd, reloj&#10;&#10;El contenido generado por IA puede ser incorrecto.">
            <a:extLst>
              <a:ext uri="{FF2B5EF4-FFF2-40B4-BE49-F238E27FC236}">
                <a16:creationId xmlns:a16="http://schemas.microsoft.com/office/drawing/2014/main" id="{2C361E51-E784-706D-192B-69EF2C81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20" y="1268919"/>
            <a:ext cx="2974630" cy="29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9F54E-F93C-AC54-6950-1E39B183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E1F4-7DA3-EBE4-77C9-A707A194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Role of the publications office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03FBF-BCD7-1236-F727-FC1FCD7C6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2C5B-CF12-9A74-0A75-C13C1630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4890454" cy="3616325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The Publications Office is an </a:t>
            </a:r>
            <a:r>
              <a:rPr lang="en-US" b="1" dirty="0"/>
              <a:t>interinstitutional service provider </a:t>
            </a:r>
            <a:r>
              <a:rPr lang="es-ES" dirty="0"/>
              <a:t>​</a:t>
            </a:r>
            <a:r>
              <a:rPr lang="en-US" dirty="0"/>
              <a:t>and acts as a </a:t>
            </a:r>
            <a:r>
              <a:rPr lang="en-US" b="1" dirty="0"/>
              <a:t>trustworthy broker:</a:t>
            </a:r>
            <a:r>
              <a:rPr lang="es-ES" dirty="0"/>
              <a:t>​</a:t>
            </a:r>
          </a:p>
          <a:p>
            <a:pPr lvl="1" fontAlgn="base"/>
            <a:r>
              <a:rPr lang="en-US" dirty="0"/>
              <a:t>framework​</a:t>
            </a:r>
          </a:p>
          <a:p>
            <a:pPr lvl="1" fontAlgn="base"/>
            <a:r>
              <a:rPr lang="en-US" dirty="0"/>
              <a:t>technical guidance​</a:t>
            </a:r>
          </a:p>
          <a:p>
            <a:pPr lvl="1" fontAlgn="base"/>
            <a:r>
              <a:rPr lang="en-US" dirty="0"/>
              <a:t>knowledge sharing​</a:t>
            </a:r>
          </a:p>
          <a:p>
            <a:pPr lvl="1" fontAlgn="base"/>
            <a:r>
              <a:rPr lang="en-US" dirty="0"/>
              <a:t>observer in </a:t>
            </a:r>
            <a:r>
              <a:rPr lang="en-US" b="1" u="sng" dirty="0">
                <a:hlinkClick r:id="rId2"/>
              </a:rPr>
              <a:t>OASIS </a:t>
            </a:r>
            <a:r>
              <a:rPr lang="en-US" b="1" u="sng" dirty="0" err="1">
                <a:hlinkClick r:id="rId2"/>
              </a:rPr>
              <a:t>LegalDocumentML</a:t>
            </a:r>
            <a:r>
              <a:rPr lang="en-US" b="1" u="sng" dirty="0">
                <a:hlinkClick r:id="rId2"/>
              </a:rPr>
              <a:t> TC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funded by the </a:t>
            </a:r>
            <a:r>
              <a:rPr lang="en-IE" b="1" u="sng" dirty="0">
                <a:hlinkClick r:id="rId3"/>
              </a:rPr>
              <a:t>Digital Europe Programme</a:t>
            </a:r>
            <a:r>
              <a:rPr lang="en-IE" dirty="0"/>
              <a:t>​</a:t>
            </a:r>
          </a:p>
          <a:p>
            <a:pPr lvl="1" fontAlgn="base"/>
            <a:r>
              <a:rPr lang="en-IE" dirty="0"/>
              <a:t>collaboration with </a:t>
            </a:r>
            <a:r>
              <a:rPr lang="en-IE" b="1" u="sng" dirty="0">
                <a:hlinkClick r:id="rId4"/>
              </a:rPr>
              <a:t>Interoperable Europe</a:t>
            </a:r>
            <a:r>
              <a:rPr lang="en-IE" dirty="0"/>
              <a:t>​</a:t>
            </a:r>
          </a:p>
          <a:p>
            <a:pPr lvl="1" fontAlgn="base"/>
            <a:r>
              <a:rPr lang="en-IE" b="1" dirty="0"/>
              <a:t>towards a community of practice</a:t>
            </a:r>
            <a:endParaRPr lang="en-IE" dirty="0"/>
          </a:p>
          <a:p>
            <a:endParaRPr lang="en-IE" dirty="0"/>
          </a:p>
        </p:txBody>
      </p:sp>
      <p:pic>
        <p:nvPicPr>
          <p:cNvPr id="4098" name="Picture 2" descr="Icono&#10;&#10;El contenido generado por IA puede ser incorrecto.">
            <a:extLst>
              <a:ext uri="{FF2B5EF4-FFF2-40B4-BE49-F238E27FC236}">
                <a16:creationId xmlns:a16="http://schemas.microsoft.com/office/drawing/2014/main" id="{EE917924-6EDD-AD29-369B-4D8AD4E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47" y="1700391"/>
            <a:ext cx="1363078" cy="13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648E61F-61B8-0FBB-1D96-4C0A09D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56" y="4031103"/>
            <a:ext cx="3203361" cy="7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9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792B-D781-6A2E-49C1-866CADF0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EB76-4894-D3C6-8D6B-63A5BDA3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</p:spPr>
        <p:txBody>
          <a:bodyPr/>
          <a:lstStyle/>
          <a:p>
            <a:r>
              <a:rPr lang="en-US" b="1" cap="all" dirty="0"/>
              <a:t>Content, metadata &amp; presentation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6204A-76EF-FBF3-5447-6E8130BD3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pic>
        <p:nvPicPr>
          <p:cNvPr id="4104" name="Picture 8" descr="A picture containing text, screenshot, statue&#10;&#10;Description automatically generated">
            <a:extLst>
              <a:ext uri="{FF2B5EF4-FFF2-40B4-BE49-F238E27FC236}">
                <a16:creationId xmlns:a16="http://schemas.microsoft.com/office/drawing/2014/main" id="{92E35BAF-1120-66CB-4801-E1F65978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7" y="775203"/>
            <a:ext cx="7308649" cy="39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6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E588D-EA09-3072-E68A-F7739987E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A4FC-B33F-C362-D674-9F21A7C2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AKN4EU EXAMPLE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818BF-4B41-AB07-F9A9-A0FFB15F4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pic>
        <p:nvPicPr>
          <p:cNvPr id="6146" name="Picture 2" descr="Texto, Carta&#10;&#10;El contenido generado por IA puede ser incorrecto.">
            <a:extLst>
              <a:ext uri="{FF2B5EF4-FFF2-40B4-BE49-F238E27FC236}">
                <a16:creationId xmlns:a16="http://schemas.microsoft.com/office/drawing/2014/main" id="{A28F9684-6A67-C9AA-C799-7FB87FC651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99" y="849087"/>
            <a:ext cx="7203602" cy="35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3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0B6A-DE6C-B006-1923-9BE57A141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47BC-04BA-1A1B-6B6E-A712B0AD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AKN4EU ECOSYSTEM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04109-9375-359D-623A-ACB3A77F9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AD3E2-A5F2-D84B-65B7-B1049A81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4086022" cy="3616325"/>
          </a:xfrm>
        </p:spPr>
        <p:txBody>
          <a:bodyPr/>
          <a:lstStyle/>
          <a:p>
            <a:pPr fontAlgn="base"/>
            <a:r>
              <a:rPr lang="en-US" sz="2200" dirty="0"/>
              <a:t>Solutions and services for structured EU legal documents</a:t>
            </a:r>
            <a:r>
              <a:rPr lang="es-ES" sz="2200" dirty="0"/>
              <a:t>​</a:t>
            </a:r>
          </a:p>
          <a:p>
            <a:pPr lvl="1" fontAlgn="base"/>
            <a:r>
              <a:rPr lang="en-US" sz="1800" b="1" dirty="0"/>
              <a:t>Dataflow </a:t>
            </a:r>
            <a:r>
              <a:rPr lang="en-US" sz="1800" dirty="0"/>
              <a:t>interaction across EU institutions</a:t>
            </a:r>
            <a:r>
              <a:rPr lang="es-ES" sz="1800" dirty="0"/>
              <a:t>​</a:t>
            </a:r>
          </a:p>
          <a:p>
            <a:pPr lvl="1" fontAlgn="base"/>
            <a:r>
              <a:rPr lang="en-US" sz="1800" b="1" dirty="0"/>
              <a:t>Conversion, validation and dissemination </a:t>
            </a:r>
            <a:r>
              <a:rPr lang="en-US" sz="1800" dirty="0"/>
              <a:t>​</a:t>
            </a:r>
          </a:p>
          <a:p>
            <a:pPr lvl="1" fontAlgn="base"/>
            <a:r>
              <a:rPr lang="en-US" sz="1800" b="1" dirty="0"/>
              <a:t>Editing solutions</a:t>
            </a:r>
            <a:r>
              <a:rPr lang="en-US" sz="1800" dirty="0"/>
              <a:t> (</a:t>
            </a:r>
            <a:r>
              <a:rPr lang="en-US" sz="1800" u="sng" dirty="0">
                <a:hlinkClick r:id="rId2"/>
              </a:rPr>
              <a:t>LEOS</a:t>
            </a:r>
            <a:r>
              <a:rPr lang="en-US" sz="1800" dirty="0"/>
              <a:t>)</a:t>
            </a:r>
          </a:p>
          <a:p>
            <a:endParaRPr lang="en-IE" dirty="0"/>
          </a:p>
        </p:txBody>
      </p:sp>
      <p:pic>
        <p:nvPicPr>
          <p:cNvPr id="7170" name="Picture 2" descr="Close-up of machine gears">
            <a:extLst>
              <a:ext uri="{FF2B5EF4-FFF2-40B4-BE49-F238E27FC236}">
                <a16:creationId xmlns:a16="http://schemas.microsoft.com/office/drawing/2014/main" id="{A755A72C-ACDD-0C23-070C-C6390BAE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44" y="0"/>
            <a:ext cx="54752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8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A2C82-8D6C-F71D-E3F1-6C164ACE8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905D-43FD-A685-1FD9-08075874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TECHNICAL IMPACT FOR THE PUBLICATION PROCESS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8C0E3-3E6C-D2B2-A2D5-5BDAD9C6C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/>
              <a:t>AKN4EU as interoperable format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4E87-BD99-0E0B-306C-AFD2E3FB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5051896" cy="3616325"/>
          </a:xfrm>
        </p:spPr>
        <p:txBody>
          <a:bodyPr/>
          <a:lstStyle/>
          <a:p>
            <a:pPr fontAlgn="base"/>
            <a:r>
              <a:rPr lang="en-GB" sz="2400" dirty="0"/>
              <a:t>Publication Dataflow adaptations</a:t>
            </a:r>
            <a:r>
              <a:rPr lang="en-US" dirty="0"/>
              <a:t>​</a:t>
            </a:r>
          </a:p>
          <a:p>
            <a:pPr lvl="1" fontAlgn="base"/>
            <a:r>
              <a:rPr lang="en-GB" sz="2000" dirty="0"/>
              <a:t>Editing solution​</a:t>
            </a:r>
          </a:p>
          <a:p>
            <a:pPr lvl="1" fontAlgn="base"/>
            <a:r>
              <a:rPr lang="en-GB" sz="2000" dirty="0"/>
              <a:t>Format Conversion​</a:t>
            </a:r>
          </a:p>
          <a:p>
            <a:pPr lvl="1" fontAlgn="base"/>
            <a:r>
              <a:rPr lang="en-GB" sz="2000" dirty="0"/>
              <a:t>Format validation</a:t>
            </a:r>
            <a:r>
              <a:rPr lang="en-GB" dirty="0"/>
              <a:t>​</a:t>
            </a:r>
          </a:p>
          <a:p>
            <a:pPr fontAlgn="base"/>
            <a:r>
              <a:rPr lang="en-GB" dirty="0"/>
              <a:t>​</a:t>
            </a:r>
            <a:r>
              <a:rPr lang="en-GB" sz="2400" dirty="0"/>
              <a:t>Dissemination formats</a:t>
            </a:r>
          </a:p>
        </p:txBody>
      </p:sp>
      <p:pic>
        <p:nvPicPr>
          <p:cNvPr id="8196" name="Picture 4" descr="A diagram of data processing&#10;&#10;AI-generated content may be incorrect.">
            <a:extLst>
              <a:ext uri="{FF2B5EF4-FFF2-40B4-BE49-F238E27FC236}">
                <a16:creationId xmlns:a16="http://schemas.microsoft.com/office/drawing/2014/main" id="{8050BBDD-9FD3-4504-EE60-2BCC0F85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7" y="1959716"/>
            <a:ext cx="5350212" cy="28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501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62cb77ed-5211-499c-a421-328a2af7da4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ae14bd2b-5038-48de-9538-b8c9dc93ef0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137</TotalTime>
  <Words>471</Words>
  <Application>Microsoft Office PowerPoint</Application>
  <PresentationFormat>On-screen Show (16:9)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Cover</vt:lpstr>
      <vt:lpstr>Custom Design</vt:lpstr>
      <vt:lpstr>Last Page</vt:lpstr>
      <vt:lpstr>Alejo HERNÁNDEZ – Guillaume JACQUET</vt:lpstr>
      <vt:lpstr>AKN4EU: Shaping the Future​ of Legal Information Exchange</vt:lpstr>
      <vt:lpstr>PowerPoint Presentation</vt:lpstr>
      <vt:lpstr>How does it work?</vt:lpstr>
      <vt:lpstr>Role of the publications office</vt:lpstr>
      <vt:lpstr>Content, metadata &amp; presentation</vt:lpstr>
      <vt:lpstr>AKN4EU EXAMPLE</vt:lpstr>
      <vt:lpstr>AKN4EU ECOSYSTEM</vt:lpstr>
      <vt:lpstr>TECHNICAL IMPACT FOR THE PUBLICATION PROCESS</vt:lpstr>
      <vt:lpstr>PUBLICATION DATAFLOW  ADAPTATIONS</vt:lpstr>
      <vt:lpstr>PUBLICATION DATAFLOW ADAPTATIONS</vt:lpstr>
      <vt:lpstr>DISSEMINATION FORMATS</vt:lpstr>
      <vt:lpstr>ADDED VALUE</vt:lpstr>
      <vt:lpstr>EXPLORE MORE!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18</cp:revision>
  <dcterms:created xsi:type="dcterms:W3CDTF">2024-09-10T09:32:00Z</dcterms:created>
  <dcterms:modified xsi:type="dcterms:W3CDTF">2025-09-17T09:59:04Z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